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2" r:id="rId2"/>
    <p:sldId id="261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9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04616-ED0E-454F-8BA0-673F75DD765F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3208B-F059-44BD-ADC0-E2CAD28314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05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3208B-F059-44BD-ADC0-E2CAD283147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72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8781E6-A913-5C66-9CB3-3A48E0F8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4F8208-1186-3F2D-2B89-9504CDFEEA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0DAC7-BD69-5EA0-207C-10E6A4E4FA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C8444-FE3A-E351-38F7-BFD3A9A29E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3208B-F059-44BD-ADC0-E2CAD283147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2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C9C20-42B1-79AC-B00E-48C7859050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C8B8F0-7382-0169-28C7-1AB604D108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A5A04-4A5F-55EA-3222-B241DD7D0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0D43A-1C96-D0E6-C3A8-5836FEEEE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EFD2E-2512-FAAF-9CF9-EABE7538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0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4D6DA-E01D-4349-7810-64FBFABB3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9E620-80B6-91C3-B535-EE3CE17F3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9D19F-D891-6DAD-CDAC-FE78260B3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DA215-288A-66A4-F20C-E8F405E97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034AE-82C6-F0B2-B5C8-05A75812A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63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DFB3C4-8978-2697-19F1-B5D4568850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C2076-DE48-4041-75D9-090DD25B5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FFEA9-1D67-E6B6-9A5B-1AC0CC3E8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6C2A7C-92D9-8DAA-6B55-19A20F12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1B1D2-A6BE-87A7-4D50-BDFBB83C8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3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9E22A-807A-9DCA-ED47-0DEB2C21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86197-DE44-4D7C-E94A-9DD35EC60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9E11F-1478-818E-39B3-8485CA527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285B6-5552-ABF3-6BBA-23A45D07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B503C-8802-CC96-ADC5-3CED6AB88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71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9A0D2-4810-842C-0811-8E480D432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3F822-4BED-F550-2177-92EB4F431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2EAE00-8C72-96BA-548F-95A2FC65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2333D-4CC7-988A-4298-99245E22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AAB58-3369-671A-6084-C7DE9CE2A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0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19581-3643-341F-5F5D-A2574298D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6AC9D-63D5-A174-79B6-35B90DB7E4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C032D-BEFB-81DC-F9C0-8F6348A88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4DC7B5-8D19-14BA-03B8-FD95F9F9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7709B-5D83-733E-545A-6411F8A94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6085C-7D22-AC5E-CD87-068D7F1A4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4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62D2E-6670-C00A-CFC0-7EB9BA39E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23465-304A-969E-703B-9EC88FDDC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F7E6DF-F499-0ED6-E87A-3847F8060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5CCBAD-88C2-63E6-6CFC-EEE5E6173A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5C46AC-5A3F-ABDE-8D0E-30670D5F99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6D4FD8-9E51-4D77-11DE-1079333F1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C18754-1C01-0F8C-A349-4656E8D7A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EAB4E0-2A66-CAA6-EA72-4B8ED7ACD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65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3AB0C-D27F-2B87-6ED4-2F0A69483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7D354-FF3C-9501-8D83-6CCC092E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4597D-B467-48EB-C429-41FCD865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CFEF2E-043D-B714-BF03-483B2DDF4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34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1A2176-8120-85DE-AADC-CE38F95B3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EF53B-600B-F30E-8F70-647FE6ADA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4C5159-7C9C-0B95-ADE6-71D0151D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1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3332-C256-A4FA-1776-8EF46825C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C1E0C-6BCE-6A40-1F1F-1D3E9AF70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C6C7A9-46F7-9575-B734-5CD248809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09B5B-E7C7-4F9C-1AF0-B5E4825C7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56F36E-5F8B-4E32-C841-64A447107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F8B5AF-3A99-0DAB-1EF9-7404145D5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4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AE81A-5F43-7AC3-4E0C-5C8710E35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D89917-386F-8A1C-0DC2-670E4941C4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64C76-B178-E7E8-9697-3A8951E7F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1BD0BF-3402-00F1-CDB2-F3F6378A2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24D6E-36FE-0247-27FD-137C6B2CC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378E0-8BDC-F543-FB41-4439AA7FA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9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97B82-23CA-8542-105B-E60DAF069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9967B-1A19-0B34-AAE5-9EA2518B5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C777F-C04B-E70C-A352-1E214D1A71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118AB0-E972-469E-9A11-1D2DABE2298A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6B8C-B5C8-7442-FF39-8E7823583F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0358F-A0E7-17AF-3655-F85D63F80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EA1CD8-3546-479A-86DC-C4CCEEAF86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0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maple99.com/products/2-person-poly-lumber-patio-bench-blue-all-weather-outdoor-bench-rot-and-fade-resistant-ideal-for-memorials-gardens-porches-and-parks?_pos=2&amp;_psq=bench&amp;_ss=e&amp;_v=1.0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lobalindustrial.com/p/spoons-6l-recycled-polystyrene-1000-carton-black?adlclid=3ace1606186e18cc97a17e2aa8231685&amp;msclkid=3ace1606186e18cc97a17e2aa8231685&amp;utm_source=bing&amp;utm_medium=cpc&amp;utm_campaign=%5BADL%5D%20%5BDSA%5D%20Foodservice%20%26%20Retail%20%7BLow%7D&amp;utm_term=Foodservice%20%26%20Retail%20Disposables&amp;utm_content=Foodservice%20%26%20Retail%20-%20Disposables%20-%20D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0" Type="http://schemas.openxmlformats.org/officeDocument/2006/relationships/image" Target="../media/image8.jpe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6D579-785D-B0DE-72AA-F64C8CFC31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21C9C-20F8-97B2-E443-26F1CAF257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2941" y="3429000"/>
            <a:ext cx="9144000" cy="2387600"/>
          </a:xfrm>
        </p:spPr>
        <p:txBody>
          <a:bodyPr>
            <a:noAutofit/>
          </a:bodyPr>
          <a:lstStyle/>
          <a:p>
            <a:r>
              <a:rPr lang="en-US" sz="4000" dirty="0"/>
              <a:t>The following information is taken from a </a:t>
            </a:r>
            <a:r>
              <a:rPr lang="en-US" sz="4000" dirty="0" err="1"/>
              <a:t>powerpoint</a:t>
            </a:r>
            <a:r>
              <a:rPr lang="en-US" sz="4000" dirty="0"/>
              <a:t> presentation and is not intended to represent or influence design preferences.</a:t>
            </a:r>
            <a:br>
              <a:rPr lang="en-US" sz="4000" dirty="0"/>
            </a:br>
            <a:r>
              <a:rPr lang="en-US" sz="4000" dirty="0"/>
              <a:t>It does reflect the brand color scheme for our group – RGB &amp; HEX &amp; CMYK provided separately.</a:t>
            </a:r>
            <a:br>
              <a:rPr lang="en-US" sz="4000" dirty="0"/>
            </a:br>
            <a:r>
              <a:rPr lang="en-US" sz="4000" dirty="0"/>
              <a:t>Please request additional imagery if needed or see www.epsindustry.org</a:t>
            </a:r>
          </a:p>
        </p:txBody>
      </p:sp>
    </p:spTree>
    <p:extLst>
      <p:ext uri="{BB962C8B-B14F-4D97-AF65-F5344CB8AC3E}">
        <p14:creationId xmlns:p14="http://schemas.microsoft.com/office/powerpoint/2010/main" val="85289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8C0F28-64C6-1823-E0F0-2E7555012D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1958"/>
          <a:stretch/>
        </p:blipFill>
        <p:spPr>
          <a:xfrm>
            <a:off x="3876675" y="180552"/>
            <a:ext cx="5476875" cy="5870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455DE1-E40C-7502-BF63-7CAE270C4B7F}"/>
              </a:ext>
            </a:extLst>
          </p:cNvPr>
          <p:cNvSpPr txBox="1"/>
          <p:nvPr/>
        </p:nvSpPr>
        <p:spPr>
          <a:xfrm>
            <a:off x="647700" y="742950"/>
            <a:ext cx="2466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Bulletin Title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FFD2F2-73FB-C522-02B7-19AE94A2A9B6}"/>
              </a:ext>
            </a:extLst>
          </p:cNvPr>
          <p:cNvCxnSpPr/>
          <p:nvPr/>
        </p:nvCxnSpPr>
        <p:spPr>
          <a:xfrm>
            <a:off x="2057400" y="923925"/>
            <a:ext cx="8286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Left Brace 10">
            <a:extLst>
              <a:ext uri="{FF2B5EF4-FFF2-40B4-BE49-F238E27FC236}">
                <a16:creationId xmlns:a16="http://schemas.microsoft.com/office/drawing/2014/main" id="{708F3301-B490-636C-74F6-4A23E29AEB94}"/>
              </a:ext>
            </a:extLst>
          </p:cNvPr>
          <p:cNvSpPr/>
          <p:nvPr/>
        </p:nvSpPr>
        <p:spPr>
          <a:xfrm>
            <a:off x="3294490" y="314748"/>
            <a:ext cx="304800" cy="120967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1B0507EE-54C7-59F7-58EA-4B64EE99B2C4}"/>
              </a:ext>
            </a:extLst>
          </p:cNvPr>
          <p:cNvSpPr/>
          <p:nvPr/>
        </p:nvSpPr>
        <p:spPr>
          <a:xfrm>
            <a:off x="3314120" y="2105025"/>
            <a:ext cx="304800" cy="3619500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98C710-959B-88B2-4E09-E875D8A76EE0}"/>
              </a:ext>
            </a:extLst>
          </p:cNvPr>
          <p:cNvSpPr txBox="1"/>
          <p:nvPr/>
        </p:nvSpPr>
        <p:spPr>
          <a:xfrm>
            <a:off x="266121" y="3733800"/>
            <a:ext cx="24669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information should be highlighted to emphasize the ability to collect post-consumer EPS for recycling and make it into new EPS packaging and other EPS uses.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00F277-70EA-D9D1-CC68-FC924CD33E92}"/>
              </a:ext>
            </a:extLst>
          </p:cNvPr>
          <p:cNvCxnSpPr/>
          <p:nvPr/>
        </p:nvCxnSpPr>
        <p:spPr>
          <a:xfrm>
            <a:off x="2057400" y="3924300"/>
            <a:ext cx="82867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41F033B-CE52-1004-4285-6A10783AE9B3}"/>
              </a:ext>
            </a:extLst>
          </p:cNvPr>
          <p:cNvSpPr txBox="1"/>
          <p:nvPr/>
        </p:nvSpPr>
        <p:spPr>
          <a:xfrm>
            <a:off x="3599290" y="6009934"/>
            <a:ext cx="2391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correct number is 30,800 Tons</a:t>
            </a:r>
          </a:p>
          <a:p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F724D4-4D08-3F51-76D4-2E960ADD9E0E}"/>
              </a:ext>
            </a:extLst>
          </p:cNvPr>
          <p:cNvCxnSpPr>
            <a:cxnSpLocks/>
          </p:cNvCxnSpPr>
          <p:nvPr/>
        </p:nvCxnSpPr>
        <p:spPr>
          <a:xfrm flipV="1">
            <a:off x="4581525" y="4905375"/>
            <a:ext cx="0" cy="1054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5AE6FBE-789D-8167-A797-2F1398E2496C}"/>
              </a:ext>
            </a:extLst>
          </p:cNvPr>
          <p:cNvCxnSpPr>
            <a:cxnSpLocks/>
          </p:cNvCxnSpPr>
          <p:nvPr/>
        </p:nvCxnSpPr>
        <p:spPr>
          <a:xfrm flipV="1">
            <a:off x="9153525" y="5111224"/>
            <a:ext cx="0" cy="1054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410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99FA6C-08B5-EA26-FBBE-E3D305F7E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641" y="96914"/>
            <a:ext cx="4755963" cy="64249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C460086-69A5-F265-7EA2-017C258E0E54}"/>
              </a:ext>
            </a:extLst>
          </p:cNvPr>
          <p:cNvSpPr txBox="1"/>
          <p:nvPr/>
        </p:nvSpPr>
        <p:spPr>
          <a:xfrm>
            <a:off x="3858841" y="336144"/>
            <a:ext cx="2928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5 Examples of Industry Categories That Benefit From EPS Recycled Content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4934B5-F4B0-E747-4182-3628A8AB6B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8823" t="22482"/>
          <a:stretch/>
        </p:blipFill>
        <p:spPr>
          <a:xfrm>
            <a:off x="858464" y="1153560"/>
            <a:ext cx="2509505" cy="45508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C3060A-11B8-7B37-CA9C-AF62C9825055}"/>
              </a:ext>
            </a:extLst>
          </p:cNvPr>
          <p:cNvSpPr txBox="1"/>
          <p:nvPr/>
        </p:nvSpPr>
        <p:spPr>
          <a:xfrm>
            <a:off x="741734" y="484018"/>
            <a:ext cx="384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Introductory statement.</a:t>
            </a:r>
          </a:p>
        </p:txBody>
      </p:sp>
    </p:spTree>
    <p:extLst>
      <p:ext uri="{BB962C8B-B14F-4D97-AF65-F5344CB8AC3E}">
        <p14:creationId xmlns:p14="http://schemas.microsoft.com/office/powerpoint/2010/main" val="1694237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olystyrene to Picture Frames | Recycling">
            <a:extLst>
              <a:ext uri="{FF2B5EF4-FFF2-40B4-BE49-F238E27FC236}">
                <a16:creationId xmlns:a16="http://schemas.microsoft.com/office/drawing/2014/main" id="{241FF3C9-372D-FF68-D6B1-AC4CA5324D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1" t="22638" r="34442" b="15626"/>
          <a:stretch/>
        </p:blipFill>
        <p:spPr bwMode="auto">
          <a:xfrm>
            <a:off x="9449947" y="1477075"/>
            <a:ext cx="1682885" cy="204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093FFF-31B7-DC4C-D613-892B0C01C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4389" y="1393218"/>
            <a:ext cx="2284376" cy="1836040"/>
          </a:xfrm>
          <a:prstGeom prst="rect">
            <a:avLst/>
          </a:prstGeom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029A4D2E-2877-1C02-A5FD-577894661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416" y="1393218"/>
            <a:ext cx="1318973" cy="175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hlinkClick r:id="rId6"/>
            <a:extLst>
              <a:ext uri="{FF2B5EF4-FFF2-40B4-BE49-F238E27FC236}">
                <a16:creationId xmlns:a16="http://schemas.microsoft.com/office/drawing/2014/main" id="{2CF6414F-0BDF-A1F7-52F9-B93FD78E8B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1045" y="1422546"/>
            <a:ext cx="576711" cy="1730132"/>
          </a:xfrm>
          <a:prstGeom prst="rect">
            <a:avLst/>
          </a:prstGeom>
        </p:spPr>
      </p:pic>
      <p:pic>
        <p:nvPicPr>
          <p:cNvPr id="15" name="Picture 14">
            <a:hlinkClick r:id="rId8"/>
            <a:extLst>
              <a:ext uri="{FF2B5EF4-FFF2-40B4-BE49-F238E27FC236}">
                <a16:creationId xmlns:a16="http://schemas.microsoft.com/office/drawing/2014/main" id="{712ED633-C0FF-7C63-E11C-CA865F4140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50107" y="1572786"/>
            <a:ext cx="1963771" cy="14843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6259623-56E8-4977-E91F-3D4E293AE642}"/>
              </a:ext>
            </a:extLst>
          </p:cNvPr>
          <p:cNvSpPr txBox="1"/>
          <p:nvPr/>
        </p:nvSpPr>
        <p:spPr>
          <a:xfrm>
            <a:off x="2070429" y="3087575"/>
            <a:ext cx="29083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Patio Bench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Maple 99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CC40CAE2-1186-6ECA-9DEC-49C9C2440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11" y="1788886"/>
            <a:ext cx="1854436" cy="117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A223CA-D82D-BAF8-4D55-FB8F7EE85677}"/>
              </a:ext>
            </a:extLst>
          </p:cNvPr>
          <p:cNvSpPr txBox="1"/>
          <p:nvPr/>
        </p:nvSpPr>
        <p:spPr>
          <a:xfrm>
            <a:off x="4861045" y="3120747"/>
            <a:ext cx="290837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Surfboard</a:t>
            </a:r>
          </a:p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blanks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000" b="0" i="1" cap="all" dirty="0" err="1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marko</a:t>
            </a:r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A7C72F-EF0E-68D6-9FD8-FFE2C867C485}"/>
              </a:ext>
            </a:extLst>
          </p:cNvPr>
          <p:cNvSpPr txBox="1"/>
          <p:nvPr/>
        </p:nvSpPr>
        <p:spPr>
          <a:xfrm>
            <a:off x="4470668" y="1929457"/>
            <a:ext cx="13674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spoon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Eco-Products®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2F3465-17D3-D281-F2DD-F968CFD09083}"/>
              </a:ext>
            </a:extLst>
          </p:cNvPr>
          <p:cNvSpPr txBox="1"/>
          <p:nvPr/>
        </p:nvSpPr>
        <p:spPr>
          <a:xfrm>
            <a:off x="6621717" y="3028890"/>
            <a:ext cx="290837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Clothing </a:t>
            </a:r>
          </a:p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hangers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000" i="1" cap="all" dirty="0" err="1">
                <a:solidFill>
                  <a:srgbClr val="11041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AcopIa</a:t>
            </a:r>
            <a:endParaRPr lang="en-US" sz="1000" b="0" i="1" cap="all" dirty="0">
              <a:solidFill>
                <a:srgbClr val="11041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2B5A7C-F145-42EE-F399-8B866EAFF487}"/>
              </a:ext>
            </a:extLst>
          </p:cNvPr>
          <p:cNvSpPr txBox="1"/>
          <p:nvPr/>
        </p:nvSpPr>
        <p:spPr>
          <a:xfrm>
            <a:off x="20189" y="2841026"/>
            <a:ext cx="290837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Automotive</a:t>
            </a:r>
          </a:p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components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Knauf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2798BB4-55FE-3EB7-2128-A5FB27DDB8F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8995" r="24997" b="45978"/>
          <a:stretch/>
        </p:blipFill>
        <p:spPr>
          <a:xfrm>
            <a:off x="477822" y="3810001"/>
            <a:ext cx="5380169" cy="191737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CE4D888-54C9-749F-29AC-778B2939CB45}"/>
              </a:ext>
            </a:extLst>
          </p:cNvPr>
          <p:cNvSpPr txBox="1"/>
          <p:nvPr/>
        </p:nvSpPr>
        <p:spPr>
          <a:xfrm>
            <a:off x="8983917" y="3641245"/>
            <a:ext cx="29083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cap="all" dirty="0">
                <a:solidFill>
                  <a:srgbClr val="110416"/>
                </a:solidFill>
                <a:effectLst/>
                <a:latin typeface="Righteous"/>
              </a:rPr>
              <a:t>Picture Frame</a:t>
            </a:r>
          </a:p>
          <a:p>
            <a:pPr algn="ctr"/>
            <a:r>
              <a:rPr lang="en-US" sz="1000" b="0" i="1" cap="all" dirty="0">
                <a:solidFill>
                  <a:srgbClr val="11041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000" i="1" cap="all" dirty="0">
                <a:solidFill>
                  <a:srgbClr val="11041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Croxley Recycling</a:t>
            </a:r>
            <a:endParaRPr lang="en-US" sz="1000" b="0" i="1" cap="all" dirty="0">
              <a:solidFill>
                <a:srgbClr val="11041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B0803D0-0B57-97F2-D22F-CCF122607B9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t="52645" r="49674"/>
          <a:stretch/>
        </p:blipFill>
        <p:spPr>
          <a:xfrm>
            <a:off x="5920118" y="3868635"/>
            <a:ext cx="3609975" cy="201651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AF414A6-2B1E-E7B7-36BF-A36EB71F76EA}"/>
              </a:ext>
            </a:extLst>
          </p:cNvPr>
          <p:cNvSpPr txBox="1"/>
          <p:nvPr/>
        </p:nvSpPr>
        <p:spPr>
          <a:xfrm>
            <a:off x="1019175" y="285750"/>
            <a:ext cx="9858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 Products and Name of Manufacturer That Use EPS Recycled Content</a:t>
            </a:r>
          </a:p>
        </p:txBody>
      </p:sp>
    </p:spTree>
    <p:extLst>
      <p:ext uri="{BB962C8B-B14F-4D97-AF65-F5344CB8AC3E}">
        <p14:creationId xmlns:p14="http://schemas.microsoft.com/office/powerpoint/2010/main" val="192098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3D7C3B-B69E-9964-A5F1-9F0EE8B028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F850C7AA-BAC1-3E13-DB77-AB1EDE1779AF}"/>
              </a:ext>
            </a:extLst>
          </p:cNvPr>
          <p:cNvSpPr txBox="1"/>
          <p:nvPr/>
        </p:nvSpPr>
        <p:spPr>
          <a:xfrm>
            <a:off x="756528" y="357124"/>
            <a:ext cx="3222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Examples of Products That Use EPS Recycled Content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CEC5A6-CAFF-BB9A-AF6B-93F56FFFE1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829"/>
          <a:stretch/>
        </p:blipFill>
        <p:spPr>
          <a:xfrm>
            <a:off x="465871" y="4492947"/>
            <a:ext cx="4077269" cy="16672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6BE82E1-3317-673E-11AE-2E4624A2082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9742"/>
          <a:stretch/>
        </p:blipFill>
        <p:spPr>
          <a:xfrm>
            <a:off x="465871" y="1280454"/>
            <a:ext cx="4077269" cy="312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7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287A51F60E043A585636C8180FF30" ma:contentTypeVersion="19" ma:contentTypeDescription="Create a new document." ma:contentTypeScope="" ma:versionID="5f2ea0f33500bd728f843136eff70284">
  <xsd:schema xmlns:xsd="http://www.w3.org/2001/XMLSchema" xmlns:xs="http://www.w3.org/2001/XMLSchema" xmlns:p="http://schemas.microsoft.com/office/2006/metadata/properties" xmlns:ns2="153b9870-80a2-4ddb-ba30-0c5f7d93635d" xmlns:ns3="daedf6f2-2183-44e5-a76e-f5f9c613ac4a" targetNamespace="http://schemas.microsoft.com/office/2006/metadata/properties" ma:root="true" ma:fieldsID="38d43db097994ea89ee2495502753873" ns2:_="" ns3:_="">
    <xsd:import namespace="153b9870-80a2-4ddb-ba30-0c5f7d93635d"/>
    <xsd:import namespace="daedf6f2-2183-44e5-a76e-f5f9c613ac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3b9870-80a2-4ddb-ba30-0c5f7d9363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692bafe-2d65-4c3b-bae1-84633772a0b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edf6f2-2183-44e5-a76e-f5f9c613ac4a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5466507-5420-4af8-bb71-96152bcffee4}" ma:internalName="TaxCatchAll" ma:showField="CatchAllData" ma:web="daedf6f2-2183-44e5-a76e-f5f9c613ac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aedf6f2-2183-44e5-a76e-f5f9c613ac4a" xsi:nil="true"/>
    <lcf76f155ced4ddcb4097134ff3c332f xmlns="153b9870-80a2-4ddb-ba30-0c5f7d93635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E2BB32-9B03-4F29-9E05-1122DD14ED4F}"/>
</file>

<file path=customXml/itemProps2.xml><?xml version="1.0" encoding="utf-8"?>
<ds:datastoreItem xmlns:ds="http://schemas.openxmlformats.org/officeDocument/2006/customXml" ds:itemID="{DFF96E02-62F7-4DE1-9A09-F0911F688F1A}"/>
</file>

<file path=customXml/itemProps3.xml><?xml version="1.0" encoding="utf-8"?>
<ds:datastoreItem xmlns:ds="http://schemas.openxmlformats.org/officeDocument/2006/customXml" ds:itemID="{36CF3B5F-D8A7-4EA5-B3C4-E26AD28932C2}"/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152</Words>
  <Application>Microsoft Office PowerPoint</Application>
  <PresentationFormat>Widescreen</PresentationFormat>
  <Paragraphs>25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Righteous</vt:lpstr>
      <vt:lpstr>Office Theme</vt:lpstr>
      <vt:lpstr>The following information is taken from a powerpoint presentation and is not intended to represent or influence design preferences. It does reflect the brand color scheme for our group – RGB &amp; HEX &amp; CMYK provided separately. Please request additional imagery if needed or see www.epsindustry.org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Betsy Bowers</cp:lastModifiedBy>
  <cp:revision>2</cp:revision>
  <dcterms:created xsi:type="dcterms:W3CDTF">2025-05-20T15:32:22Z</dcterms:created>
  <dcterms:modified xsi:type="dcterms:W3CDTF">2025-05-21T19:50:16Z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0x0101004E8287A51F60E043A585636C8180FF30</vt:lpwstr>
  </property>
</Properties>
</file>